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303" r:id="rId2"/>
    <p:sldId id="318" r:id="rId3"/>
    <p:sldId id="320" r:id="rId4"/>
    <p:sldId id="317" r:id="rId5"/>
    <p:sldId id="321" r:id="rId6"/>
    <p:sldId id="319" r:id="rId7"/>
    <p:sldId id="322" r:id="rId8"/>
  </p:sldIdLst>
  <p:sldSz cx="12192000" cy="6858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B602"/>
    <a:srgbClr val="A20000"/>
    <a:srgbClr val="60A500"/>
    <a:srgbClr val="F29E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043577-6633-4D85-A235-FD28D1AE6C3B}" v="4" dt="2025-02-24T08:27:25.8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411" autoAdjust="0"/>
  </p:normalViewPr>
  <p:slideViewPr>
    <p:cSldViewPr snapToGrid="0">
      <p:cViewPr varScale="1">
        <p:scale>
          <a:sx n="53" d="100"/>
          <a:sy n="53" d="100"/>
        </p:scale>
        <p:origin x="1152" y="36"/>
      </p:cViewPr>
      <p:guideLst/>
    </p:cSldViewPr>
  </p:slideViewPr>
  <p:notesTextViewPr>
    <p:cViewPr>
      <p:scale>
        <a:sx n="1" d="1"/>
        <a:sy n="1" d="1"/>
      </p:scale>
      <p:origin x="0" y="-412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 Thi Diem My" userId="89fd6313-6c1a-487a-9d2f-fc85cd2edb42" providerId="ADAL" clId="{4E043577-6633-4D85-A235-FD28D1AE6C3B}"/>
    <pc:docChg chg="undo custSel modSld">
      <pc:chgData name="Dao Thi Diem My" userId="89fd6313-6c1a-487a-9d2f-fc85cd2edb42" providerId="ADAL" clId="{4E043577-6633-4D85-A235-FD28D1AE6C3B}" dt="2025-02-25T08:20:49.487" v="6208" actId="20577"/>
      <pc:docMkLst>
        <pc:docMk/>
      </pc:docMkLst>
      <pc:sldChg chg="modSp mod modNotesTx">
        <pc:chgData name="Dao Thi Diem My" userId="89fd6313-6c1a-487a-9d2f-fc85cd2edb42" providerId="ADAL" clId="{4E043577-6633-4D85-A235-FD28D1AE6C3B}" dt="2025-02-24T08:23:57.263" v="2635" actId="20577"/>
        <pc:sldMkLst>
          <pc:docMk/>
          <pc:sldMk cId="1048344500" sldId="317"/>
        </pc:sldMkLst>
        <pc:graphicFrameChg chg="mod modGraphic">
          <ac:chgData name="Dao Thi Diem My" userId="89fd6313-6c1a-487a-9d2f-fc85cd2edb42" providerId="ADAL" clId="{4E043577-6633-4D85-A235-FD28D1AE6C3B}" dt="2025-02-24T08:00:43.985" v="1721" actId="20577"/>
          <ac:graphicFrameMkLst>
            <pc:docMk/>
            <pc:sldMk cId="1048344500" sldId="317"/>
            <ac:graphicFrameMk id="9" creationId="{B4C75A5E-4A94-43B8-D438-6D7FA56D558F}"/>
          </ac:graphicFrameMkLst>
        </pc:graphicFrameChg>
      </pc:sldChg>
      <pc:sldChg chg="modNotesTx">
        <pc:chgData name="Dao Thi Diem My" userId="89fd6313-6c1a-487a-9d2f-fc85cd2edb42" providerId="ADAL" clId="{4E043577-6633-4D85-A235-FD28D1AE6C3B}" dt="2025-02-24T07:25:03.586" v="710" actId="113"/>
        <pc:sldMkLst>
          <pc:docMk/>
          <pc:sldMk cId="916919565" sldId="318"/>
        </pc:sldMkLst>
      </pc:sldChg>
      <pc:sldChg chg="modNotesTx">
        <pc:chgData name="Dao Thi Diem My" userId="89fd6313-6c1a-487a-9d2f-fc85cd2edb42" providerId="ADAL" clId="{4E043577-6633-4D85-A235-FD28D1AE6C3B}" dt="2025-02-24T08:56:48.643" v="5889" actId="113"/>
        <pc:sldMkLst>
          <pc:docMk/>
          <pc:sldMk cId="2198836475" sldId="319"/>
        </pc:sldMkLst>
      </pc:sldChg>
      <pc:sldChg chg="modNotesTx">
        <pc:chgData name="Dao Thi Diem My" userId="89fd6313-6c1a-487a-9d2f-fc85cd2edb42" providerId="ADAL" clId="{4E043577-6633-4D85-A235-FD28D1AE6C3B}" dt="2025-02-24T07:58:15.441" v="1716" actId="20577"/>
        <pc:sldMkLst>
          <pc:docMk/>
          <pc:sldMk cId="466972078" sldId="320"/>
        </pc:sldMkLst>
      </pc:sldChg>
      <pc:sldChg chg="modNotesTx">
        <pc:chgData name="Dao Thi Diem My" userId="89fd6313-6c1a-487a-9d2f-fc85cd2edb42" providerId="ADAL" clId="{4E043577-6633-4D85-A235-FD28D1AE6C3B}" dt="2025-02-25T08:20:49.487" v="6208" actId="20577"/>
        <pc:sldMkLst>
          <pc:docMk/>
          <pc:sldMk cId="798073219" sldId="321"/>
        </pc:sldMkLst>
      </pc:sldChg>
      <pc:sldChg chg="modNotesTx">
        <pc:chgData name="Dao Thi Diem My" userId="89fd6313-6c1a-487a-9d2f-fc85cd2edb42" providerId="ADAL" clId="{4E043577-6633-4D85-A235-FD28D1AE6C3B}" dt="2025-02-21T03:12:16.847" v="7" actId="20577"/>
        <pc:sldMkLst>
          <pc:docMk/>
          <pc:sldMk cId="794233849" sldId="3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52926-FF07-4894-B4B0-215864003C12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F45FD-D56D-4EF8-8797-A732F38AD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68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14C2A6-8153-C5BA-A18D-D4155F881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24BCFEF-7B3E-EDC7-A7AB-31B8B48C5F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9CA27E-C24C-76A0-73C1-04B756883C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Cộng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đồng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người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sống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chung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với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HIV, Lao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nhóm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ảnh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hưởng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chính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lo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lắng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hoang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mang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về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tương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lai của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nguồn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thuốc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dịch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vụ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điều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trị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sẽ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như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thế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nào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nếu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bị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cắt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viện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trợ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dẫn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tới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trì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hoãn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trong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việc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tiếp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cận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sử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dụng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dịch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vụ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về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HIV, Lao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dirty="0" err="1">
                <a:latin typeface="Arial (Body)"/>
              </a:rPr>
              <a:t>Ảnh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hưởng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tới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sức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khỏe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tâm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thần</a:t>
            </a:r>
            <a:r>
              <a:rPr lang="en-GB" sz="1200" dirty="0">
                <a:latin typeface="Arial (Body)"/>
              </a:rPr>
              <a:t> của </a:t>
            </a:r>
            <a:r>
              <a:rPr lang="en-GB" sz="1200" dirty="0" err="1">
                <a:latin typeface="Arial (Body)"/>
              </a:rPr>
              <a:t>bệnh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nhân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endParaRPr lang="en-GB" sz="1200" b="1" dirty="0">
              <a:latin typeface="Arial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Gián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đoạn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xét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nghiệm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đầu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vào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dịch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vụ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PrEP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tại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cơ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sở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do PEPFAR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tài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trợ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: 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pk do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PrEP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tài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trợ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do USAID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phụ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trách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ngừng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một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số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pk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công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có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thuốc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nhưng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lại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không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có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xn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nên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bệnh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nhân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phải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xét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nghiệm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bên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ngoài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rồi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mới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vào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cơ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sở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nhà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nước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điều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trị</a:t>
            </a:r>
            <a:endParaRPr lang="en-GB" sz="1200" b="0" i="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vi-VN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Gián đoạn dịch vụ xét nghiệm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HIV (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sàng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lọc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khẳng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định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Gián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đoạn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trong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việc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tiếp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cận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điều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trị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của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nhóm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bệnh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nhân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không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có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BHYT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Gián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đoạn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can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thiệp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trên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cơ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sở</a:t>
            </a:r>
            <a:r>
              <a:rPr lang="en-US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giới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: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can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thiệp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không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được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công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khai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rầm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rộ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như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trước</a:t>
            </a:r>
            <a:endParaRPr lang="en-GB" sz="1200" b="0" i="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2D8B7-BCB1-C9D1-6B38-19CBD8E5F8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5F45FD-D56D-4EF8-8797-A732F38ADA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527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C2E426-2072-F507-4104-739D8B430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088197-F75A-615B-FE95-FB7A405CF27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2B8CED-5517-8827-BAD0-D7BAE26D2C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tổ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chức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cộng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đồng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lo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lắng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lúng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túng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trong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ứng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phó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với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sự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thay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đổi</a:t>
            </a:r>
            <a:r>
              <a:rPr lang="en-GB" sz="1200" b="1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: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chưa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được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thông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báo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chính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thức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về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việc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thay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đổi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tài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trợ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thay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đổi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như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thế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nào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chưa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được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hướng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dẫn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từ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phía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cơ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quan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chính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phủ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trong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việc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đối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phó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với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sự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thay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đổi</a:t>
            </a:r>
            <a:endParaRPr lang="en-GB" sz="1200" b="0" i="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0" dirty="0" err="1">
                <a:latin typeface="Arial (Body)"/>
              </a:rPr>
              <a:t>Gián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đoạn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các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hoạt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động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truyền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thông</a:t>
            </a:r>
            <a:r>
              <a:rPr lang="en-GB" sz="1200" b="0" dirty="0">
                <a:latin typeface="Arial (Body)"/>
              </a:rPr>
              <a:t>, </a:t>
            </a:r>
            <a:r>
              <a:rPr lang="en-GB" sz="1200" b="0" dirty="0" err="1">
                <a:latin typeface="Arial (Body)"/>
              </a:rPr>
              <a:t>nâng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cao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năng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lực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và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hỗ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trợ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kỹ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thuật</a:t>
            </a:r>
            <a:endParaRPr lang="en-GB" sz="1200" b="0" i="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0" dirty="0" err="1">
                <a:latin typeface="Arial (Body)"/>
              </a:rPr>
              <a:t>Hoạt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động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tiếp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cận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cộng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đồng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bị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tạm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dừng</a:t>
            </a:r>
            <a:r>
              <a:rPr lang="en-GB" sz="1200" b="0" dirty="0">
                <a:latin typeface="Arial (Body)"/>
              </a:rPr>
              <a:t> (Lao </a:t>
            </a:r>
            <a:r>
              <a:rPr lang="en-GB" sz="1200" b="0" dirty="0" err="1">
                <a:latin typeface="Arial (Body)"/>
              </a:rPr>
              <a:t>và</a:t>
            </a:r>
            <a:r>
              <a:rPr lang="en-GB" sz="1200" b="0" dirty="0">
                <a:latin typeface="Arial (Body)"/>
              </a:rPr>
              <a:t> HIV) </a:t>
            </a:r>
            <a:r>
              <a:rPr lang="en-GB" sz="1200" b="0" dirty="0" err="1">
                <a:latin typeface="Arial (Body)"/>
              </a:rPr>
              <a:t>nhân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sự</a:t>
            </a:r>
            <a:r>
              <a:rPr lang="en-GB" sz="1200" b="0" dirty="0">
                <a:latin typeface="Arial (Body)"/>
              </a:rPr>
              <a:t>, </a:t>
            </a:r>
            <a:r>
              <a:rPr lang="en-GB" sz="1200" b="0" dirty="0" err="1">
                <a:latin typeface="Arial (Body)"/>
              </a:rPr>
              <a:t>tài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chính</a:t>
            </a:r>
            <a:r>
              <a:rPr lang="en-GB" sz="1200" b="0" dirty="0">
                <a:latin typeface="Arial (Body)"/>
              </a:rPr>
              <a:t>, </a:t>
            </a:r>
            <a:r>
              <a:rPr lang="en-GB" sz="1200" b="0" dirty="0" err="1">
                <a:latin typeface="Arial (Body)"/>
              </a:rPr>
              <a:t>kết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nối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cộng</a:t>
            </a:r>
            <a:r>
              <a:rPr lang="en-GB" sz="1200" b="0" dirty="0">
                <a:latin typeface="Arial (Body)"/>
              </a:rPr>
              <a:t> </a:t>
            </a:r>
            <a:r>
              <a:rPr lang="en-GB" sz="1200" b="0" dirty="0" err="1">
                <a:latin typeface="Arial (Body)"/>
              </a:rPr>
              <a:t>đồng</a:t>
            </a:r>
            <a:r>
              <a:rPr lang="en-GB" sz="1200" b="0" dirty="0">
                <a:latin typeface="Arial (Body)"/>
              </a:rPr>
              <a:t>…</a:t>
            </a:r>
            <a:endParaRPr lang="en-GB" sz="1200" b="0" i="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vi-VN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 dự án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vi-VN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đang triển khai bị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tạm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vi-VN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dừng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ảnh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hưởng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chung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tới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phòng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bệnh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của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tổ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chức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cộng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đồng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.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đồng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phòng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chống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bệnh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hiện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nay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nhận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được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sự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tài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trợ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của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nhiều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dự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án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hỗ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trợ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cho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nhau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là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một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tổ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hợp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có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liên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kết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với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nhau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nếu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một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trong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nguồn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tài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trợ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bị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giám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đoạn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sẽ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ảnh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hưởng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tới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khác</a:t>
            </a:r>
            <a:endParaRPr lang="en-GB" sz="1200" b="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7618B-BF15-8FB4-1F1B-AB00B7323AE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5F45FD-D56D-4EF8-8797-A732F38ADA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29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418DE4-96CF-2D1A-BDFD-11E6CD808E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757527-174E-B4DD-BBA5-B290F41CC47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67416A-CB53-B130-C1A0-176F355A66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Gián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đoạn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các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hoạt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động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truyền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thông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và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tiếp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cận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cộng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đồng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g</a:t>
            </a:r>
            <a:r>
              <a:rPr lang="vi-VN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ây ra </a:t>
            </a:r>
            <a:r>
              <a:rPr lang="vi-VN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khoảng trống về kiến thức</a:t>
            </a:r>
            <a:r>
              <a:rPr lang="vi-VN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trong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khi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các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hành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vi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nguy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cơ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vi-VN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trong cộng đồng/ thanh niên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vẫn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tiếp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diễn</a:t>
            </a:r>
            <a:r>
              <a:rPr lang="vi-VN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, dẫn đến </a:t>
            </a:r>
            <a:r>
              <a:rPr lang="vi-VN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nguy cơ </a:t>
            </a:r>
            <a:r>
              <a:rPr lang="en-US" sz="1200" b="1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tăng</a:t>
            </a:r>
            <a:r>
              <a:rPr lang="en-US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ca </a:t>
            </a:r>
            <a:r>
              <a:rPr lang="vi-VN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nhiễm mới HIV/Lao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.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Bệnh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nhân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và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nhóm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người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ảnh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hưởng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trị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hoãn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việc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điều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trị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dẫn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tới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kháng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thuốc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tăng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gánh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nặng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bệnh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tật</a:t>
            </a:r>
            <a:endParaRPr lang="en-GB" sz="1200" kern="1200" dirty="0">
              <a:solidFill>
                <a:schemeClr val="tx1"/>
              </a:solidFill>
              <a:latin typeface="Arial (Body)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 err="1">
                <a:latin typeface="Arial (Body)"/>
              </a:rPr>
              <a:t>Nhân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lực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cộng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đồng</a:t>
            </a:r>
            <a:r>
              <a:rPr lang="en-GB" sz="1200" dirty="0">
                <a:latin typeface="Arial (Body)"/>
              </a:rPr>
              <a:t>: Khi </a:t>
            </a:r>
            <a:r>
              <a:rPr lang="en-GB" sz="1200" dirty="0" err="1">
                <a:latin typeface="Arial (Body)"/>
              </a:rPr>
              <a:t>bị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gián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đoạn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hoạt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trong</a:t>
            </a:r>
            <a:r>
              <a:rPr lang="en-GB" sz="1200" dirty="0">
                <a:latin typeface="Arial (Body)"/>
              </a:rPr>
              <a:t> 90 </a:t>
            </a:r>
            <a:r>
              <a:rPr lang="en-GB" sz="1200" dirty="0" err="1">
                <a:latin typeface="Arial (Body)"/>
              </a:rPr>
              <a:t>ngày</a:t>
            </a:r>
            <a:r>
              <a:rPr lang="en-GB" sz="1200" dirty="0">
                <a:latin typeface="Arial (Body)"/>
              </a:rPr>
              <a:t> (</a:t>
            </a:r>
            <a:r>
              <a:rPr lang="en-GB" sz="1200" dirty="0" err="1">
                <a:latin typeface="Arial (Body)"/>
              </a:rPr>
              <a:t>hiện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tại</a:t>
            </a:r>
            <a:r>
              <a:rPr lang="en-GB" sz="1200" dirty="0">
                <a:latin typeface="Arial (Body)"/>
              </a:rPr>
              <a:t> 50% </a:t>
            </a:r>
            <a:r>
              <a:rPr lang="en-GB" sz="1200" dirty="0" err="1">
                <a:latin typeface="Arial (Body)"/>
              </a:rPr>
              <a:t>hoạt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động</a:t>
            </a:r>
            <a:r>
              <a:rPr lang="en-GB" sz="1200" dirty="0">
                <a:latin typeface="Arial (Body)"/>
              </a:rPr>
              <a:t> của </a:t>
            </a:r>
            <a:r>
              <a:rPr lang="en-GB" sz="1200" dirty="0" err="1">
                <a:latin typeface="Arial (Body)"/>
              </a:rPr>
              <a:t>tổ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chức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đồng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bị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ngưng</a:t>
            </a:r>
            <a:r>
              <a:rPr lang="en-GB" sz="1200" dirty="0">
                <a:latin typeface="Arial (Body)"/>
              </a:rPr>
              <a:t>)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CTV </a:t>
            </a:r>
            <a:r>
              <a:rPr lang="en-GB" sz="1200" dirty="0" err="1">
                <a:latin typeface="Arial (Body)"/>
              </a:rPr>
              <a:t>đi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tìm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việc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mới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từ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đó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mất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nguồn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nhân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lực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có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kinh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nghiệm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đã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được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đào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tạo</a:t>
            </a:r>
            <a:r>
              <a:rPr lang="en-GB" sz="1200" dirty="0">
                <a:latin typeface="Arial (Body)"/>
              </a:rPr>
              <a:t>, </a:t>
            </a:r>
            <a:r>
              <a:rPr lang="en-GB" sz="1200" dirty="0" err="1">
                <a:latin typeface="Arial (Body)"/>
              </a:rPr>
              <a:t>nếu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xây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dựng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nguồn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nhân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lực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mới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sẽ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gặp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nhiều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khó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khăn</a:t>
            </a:r>
            <a:endParaRPr lang="en-GB" sz="1200" dirty="0">
              <a:latin typeface="Arial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 err="1">
                <a:latin typeface="Arial (Body)"/>
              </a:rPr>
              <a:t>Hệ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thông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cộng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đồng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tham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gia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hoạt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động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phòng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chống</a:t>
            </a:r>
            <a:r>
              <a:rPr lang="en-GB" sz="1200" b="1" dirty="0">
                <a:latin typeface="Arial (Body)"/>
              </a:rPr>
              <a:t> HIV/AIDS </a:t>
            </a:r>
            <a:r>
              <a:rPr lang="en-GB" sz="1200" b="1" dirty="0" err="1">
                <a:latin typeface="Arial (Body)"/>
              </a:rPr>
              <a:t>và</a:t>
            </a:r>
            <a:r>
              <a:rPr lang="en-GB" sz="1200" b="1" dirty="0">
                <a:latin typeface="Arial (Body)"/>
              </a:rPr>
              <a:t> Lao </a:t>
            </a:r>
            <a:r>
              <a:rPr lang="en-GB" sz="1200" b="1" dirty="0" err="1">
                <a:latin typeface="Arial (Body)"/>
              </a:rPr>
              <a:t>có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nguy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cơ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đứt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gãy</a:t>
            </a:r>
            <a:endParaRPr lang="en-GB" sz="1200" b="0" dirty="0">
              <a:latin typeface="Arial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 err="1">
                <a:latin typeface="Arial (Body)"/>
              </a:rPr>
              <a:t>Một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số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dịch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vụ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còn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phụ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thuộc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vào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nguồn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viện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trợ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chính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từ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dự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án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sẽ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bị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ảnh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hưởng</a:t>
            </a:r>
            <a:r>
              <a:rPr lang="en-GB" sz="1200" dirty="0">
                <a:latin typeface="Arial (Body)"/>
              </a:rPr>
              <a:t>: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nhóm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ARV </a:t>
            </a:r>
            <a:r>
              <a:rPr lang="vi-VN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bậc 2,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phác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đồ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không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ưu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tiên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ARV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trẻ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em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(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thuốc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siro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không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còn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trẻ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phải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dùng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thuốc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của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người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lớn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), h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oạt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dự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phòng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lây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nhiễm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từ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mẹ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sang con,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xét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nghiệm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ban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đầu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cho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trẻ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có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mẹ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nhiễm</a:t>
            </a:r>
            <a:r>
              <a:rPr lang="en-GB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0" i="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bệnh</a:t>
            </a:r>
            <a:endParaRPr lang="en-GB" sz="1200" b="0" i="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pPr marL="342900" indent="-342900" algn="l" defTabSz="914400" rtl="0" eaLnBrk="1" latinLnBrk="0" hangingPunct="1">
              <a:buFont typeface="Arial" panose="020B0604020202020204" pitchFamily="34" charset="0"/>
              <a:buChar char="•"/>
            </a:pPr>
            <a:r>
              <a:rPr lang="vi-VN" sz="1200" b="0" i="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 nỗ lực trong nhiều năm qua có thể bị suy giảm và khó thực hiện được mục tiêu chấm dứt dịch vào năm 2030</a:t>
            </a:r>
            <a:endParaRPr lang="en-GB" sz="1200" b="0" i="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33802F-090C-6679-5AEF-8C1A82B734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5F45FD-D56D-4EF8-8797-A732F38ADA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6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18946E-92DA-B5E5-ADFF-49F1F1C82E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CB1749-304C-DDD7-7476-7486C366FF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2D4E91-3F44-7BF5-7EAA-874B15CA47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dirty="0" err="1">
                <a:latin typeface="Arial (Body)"/>
              </a:rPr>
              <a:t>Chuyển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hướng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các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thông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điệp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truyền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thông</a:t>
            </a:r>
            <a:r>
              <a:rPr lang="en-GB" sz="1200" dirty="0">
                <a:latin typeface="Arial (Body)"/>
              </a:rPr>
              <a:t>: </a:t>
            </a:r>
            <a:r>
              <a:rPr lang="en-GB" sz="1200" dirty="0" err="1">
                <a:latin typeface="Arial (Body)"/>
              </a:rPr>
              <a:t>truyền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thông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theo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hướng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khuyến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khích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người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bệnh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chủ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mua</a:t>
            </a:r>
            <a:r>
              <a:rPr lang="en-GB" sz="1200" dirty="0">
                <a:latin typeface="Arial (Body)"/>
              </a:rPr>
              <a:t> BHYT </a:t>
            </a:r>
            <a:r>
              <a:rPr lang="en-GB" sz="1200" dirty="0" err="1">
                <a:latin typeface="Arial (Body)"/>
              </a:rPr>
              <a:t>và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tham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gia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đồng</a:t>
            </a:r>
            <a:r>
              <a:rPr lang="en-GB" sz="1200" dirty="0">
                <a:latin typeface="Arial (Body)"/>
              </a:rPr>
              <a:t> chi </a:t>
            </a:r>
            <a:r>
              <a:rPr lang="en-GB" sz="1200" dirty="0" err="1">
                <a:latin typeface="Arial (Body)"/>
              </a:rPr>
              <a:t>trả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để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đáp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ứng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với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thực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tế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nguồn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việc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trợ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ngày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càng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giảm</a:t>
            </a:r>
            <a:r>
              <a:rPr lang="en-GB" sz="1200" dirty="0">
                <a:latin typeface="Arial (Body)"/>
              </a:rPr>
              <a:t>. </a:t>
            </a:r>
            <a:r>
              <a:rPr lang="en-GB" sz="1200" dirty="0" err="1">
                <a:latin typeface="Arial (Body)"/>
              </a:rPr>
              <a:t>Ví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dụ</a:t>
            </a:r>
            <a:r>
              <a:rPr lang="en-GB" sz="1200" dirty="0">
                <a:latin typeface="Arial (Body)"/>
              </a:rPr>
              <a:t>: </a:t>
            </a:r>
            <a:r>
              <a:rPr lang="en-GB" sz="1200" dirty="0" err="1">
                <a:latin typeface="Arial (Body)"/>
              </a:rPr>
              <a:t>trước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đây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nội</a:t>
            </a:r>
            <a:r>
              <a:rPr lang="en-GB" sz="1200" dirty="0">
                <a:latin typeface="Arial (Body)"/>
              </a:rPr>
              <a:t> dung </a:t>
            </a:r>
            <a:r>
              <a:rPr lang="en-GB" sz="1200" dirty="0" err="1">
                <a:latin typeface="Arial (Body)"/>
              </a:rPr>
              <a:t>truyền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thông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là</a:t>
            </a:r>
            <a:r>
              <a:rPr lang="en-GB" sz="1200" dirty="0">
                <a:latin typeface="Arial (Body)"/>
              </a:rPr>
              <a:t> “</a:t>
            </a:r>
            <a:r>
              <a:rPr lang="en-GB" sz="1200" dirty="0" err="1">
                <a:latin typeface="Arial (Body)"/>
              </a:rPr>
              <a:t>dịch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vụ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miễn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phí</a:t>
            </a:r>
            <a:r>
              <a:rPr lang="en-GB" sz="1200" dirty="0">
                <a:latin typeface="Arial (Body)"/>
              </a:rPr>
              <a:t>, </a:t>
            </a:r>
            <a:r>
              <a:rPr lang="en-GB" sz="1200" dirty="0" err="1">
                <a:latin typeface="Arial (Body)"/>
              </a:rPr>
              <a:t>dễ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tiếp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cận</a:t>
            </a:r>
            <a:r>
              <a:rPr lang="en-GB" sz="1200" dirty="0">
                <a:latin typeface="Arial (Body)"/>
              </a:rPr>
              <a:t>”, </a:t>
            </a:r>
            <a:r>
              <a:rPr lang="en-GB" sz="1200" dirty="0" err="1">
                <a:latin typeface="Arial (Body)"/>
              </a:rPr>
              <a:t>tuy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nhiên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hiện</a:t>
            </a:r>
            <a:r>
              <a:rPr lang="en-GB" sz="1200" dirty="0">
                <a:latin typeface="Arial (Body)"/>
              </a:rPr>
              <a:t> nay </a:t>
            </a:r>
            <a:r>
              <a:rPr lang="en-GB" sz="1200" dirty="0" err="1">
                <a:latin typeface="Arial (Body)"/>
              </a:rPr>
              <a:t>nên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thay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đổi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thông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điệp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truyền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thông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thành</a:t>
            </a:r>
            <a:r>
              <a:rPr lang="en-GB" sz="1200" dirty="0">
                <a:latin typeface="Arial (Body)"/>
              </a:rPr>
              <a:t> “</a:t>
            </a:r>
            <a:r>
              <a:rPr lang="en-GB" sz="1200" dirty="0" err="1">
                <a:latin typeface="Arial (Body)"/>
              </a:rPr>
              <a:t>dịch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vụ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dễ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tiếp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cận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và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giá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rẻ</a:t>
            </a:r>
            <a:r>
              <a:rPr lang="en-GB" sz="1200" dirty="0">
                <a:latin typeface="Arial (Body)"/>
              </a:rPr>
              <a:t>” . </a:t>
            </a:r>
            <a:r>
              <a:rPr lang="en-GB" sz="1200" dirty="0" err="1">
                <a:latin typeface="Arial (Body)"/>
              </a:rPr>
              <a:t>Truyền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thông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để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bệnh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nhân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sẵn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sàng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chủ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chuẩn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bị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kinh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phí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cho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việc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chữa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bệnh</a:t>
            </a:r>
            <a:r>
              <a:rPr lang="en-GB" sz="1200" dirty="0">
                <a:latin typeface="Arial (Body)"/>
              </a:rPr>
              <a:t>, </a:t>
            </a:r>
            <a:r>
              <a:rPr lang="en-GB" sz="1200" dirty="0" err="1">
                <a:latin typeface="Arial (Body)"/>
              </a:rPr>
              <a:t>xét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nghiệm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định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kỳ</a:t>
            </a:r>
            <a:r>
              <a:rPr lang="en-GB" sz="1200" dirty="0">
                <a:latin typeface="Arial (Body)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 err="1">
                <a:latin typeface="Arial (Body)"/>
              </a:rPr>
              <a:t>Đa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dạng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hóa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các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nguồn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lực</a:t>
            </a:r>
            <a:r>
              <a:rPr lang="en-GB" sz="1200" dirty="0">
                <a:latin typeface="Arial (Body)"/>
              </a:rPr>
              <a:t>: </a:t>
            </a:r>
            <a:r>
              <a:rPr lang="en-GB" sz="1200" dirty="0" err="1">
                <a:latin typeface="Arial (Body)"/>
              </a:rPr>
              <a:t>tận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dụng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nguồn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lực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từ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địa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phương</a:t>
            </a:r>
            <a:r>
              <a:rPr lang="en-GB" sz="1200" dirty="0">
                <a:latin typeface="Arial (Body)"/>
              </a:rPr>
              <a:t>,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tổ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chức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khác</a:t>
            </a:r>
            <a:r>
              <a:rPr lang="en-GB" sz="1200" dirty="0">
                <a:latin typeface="Arial (Body)"/>
              </a:rPr>
              <a:t>,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doanh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nghiệp</a:t>
            </a:r>
            <a:r>
              <a:rPr lang="en-GB" sz="1200" dirty="0">
                <a:latin typeface="Arial (Body)"/>
              </a:rPr>
              <a:t>,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doanh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nghiệp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xã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hội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sẵn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có</a:t>
            </a:r>
            <a:r>
              <a:rPr lang="en-GB" sz="1200" dirty="0">
                <a:latin typeface="Arial (Body)"/>
              </a:rPr>
              <a:t>. </a:t>
            </a:r>
            <a:r>
              <a:rPr lang="en-GB" sz="1200" dirty="0" err="1">
                <a:latin typeface="Arial (Body)"/>
              </a:rPr>
              <a:t>Áp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dụng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mô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hình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dịch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vụ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có</a:t>
            </a:r>
            <a:r>
              <a:rPr lang="en-GB" sz="1200" dirty="0">
                <a:latin typeface="Arial (Body)"/>
              </a:rPr>
              <a:t> thu </a:t>
            </a:r>
            <a:r>
              <a:rPr lang="en-GB" sz="1200" dirty="0" err="1">
                <a:latin typeface="Arial (Body)"/>
              </a:rPr>
              <a:t>phí</a:t>
            </a:r>
            <a:r>
              <a:rPr lang="en-GB" sz="1200" dirty="0">
                <a:latin typeface="Arial (Body)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b="1" dirty="0" err="1">
                <a:latin typeface="Arial (Body)"/>
              </a:rPr>
              <a:t>Hợp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tác</a:t>
            </a:r>
            <a:r>
              <a:rPr lang="en-GB" sz="1200" b="1" dirty="0">
                <a:latin typeface="Arial (Body)"/>
              </a:rPr>
              <a:t>, </a:t>
            </a:r>
            <a:r>
              <a:rPr lang="en-GB" sz="1200" b="1" dirty="0" err="1">
                <a:latin typeface="Arial (Body)"/>
              </a:rPr>
              <a:t>kết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nối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các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nguồn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lực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sẵn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có</a:t>
            </a:r>
            <a:r>
              <a:rPr lang="en-GB" sz="1200" dirty="0">
                <a:latin typeface="Arial (Body)"/>
              </a:rPr>
              <a:t>: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đồng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tự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giúp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nhau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bằng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cách</a:t>
            </a:r>
            <a:r>
              <a:rPr lang="en-GB" sz="1200" dirty="0">
                <a:latin typeface="Arial (Body)"/>
              </a:rPr>
              <a:t> chia </a:t>
            </a:r>
            <a:r>
              <a:rPr lang="en-GB" sz="1200" dirty="0" err="1">
                <a:latin typeface="Arial (Body)"/>
              </a:rPr>
              <a:t>sẻ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thông</a:t>
            </a:r>
            <a:r>
              <a:rPr lang="en-GB" sz="1200" dirty="0">
                <a:latin typeface="Arial (Body)"/>
              </a:rPr>
              <a:t> tin, </a:t>
            </a:r>
            <a:r>
              <a:rPr lang="en-GB" sz="1200" dirty="0" err="1">
                <a:latin typeface="Arial (Body)"/>
              </a:rPr>
              <a:t>giúp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nhau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thông</a:t>
            </a:r>
            <a:r>
              <a:rPr lang="en-GB" sz="1200" dirty="0">
                <a:latin typeface="Arial (Body)"/>
              </a:rPr>
              <a:t> qua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quỹ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và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nhân</a:t>
            </a:r>
            <a:r>
              <a:rPr lang="en-GB" sz="1200" dirty="0">
                <a:latin typeface="Arial (Body)"/>
              </a:rPr>
              <a:t>. </a:t>
            </a:r>
            <a:r>
              <a:rPr lang="en-GB" sz="1200" dirty="0" err="1">
                <a:latin typeface="Arial (Body)"/>
              </a:rPr>
              <a:t>Tổ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chức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đồng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kết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hợp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với</a:t>
            </a:r>
            <a:r>
              <a:rPr lang="en-GB" sz="1200" dirty="0">
                <a:latin typeface="Arial (Body)"/>
              </a:rPr>
              <a:t> CDC </a:t>
            </a:r>
            <a:r>
              <a:rPr lang="en-GB" sz="1200" dirty="0" err="1">
                <a:latin typeface="Arial (Body)"/>
              </a:rPr>
              <a:t>để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thực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hiện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một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số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hoạt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động</a:t>
            </a:r>
            <a:endParaRPr lang="en-GB" sz="1200" dirty="0">
              <a:latin typeface="Arial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 err="1">
                <a:latin typeface="Arial (Body)"/>
              </a:rPr>
              <a:t>Chủ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phối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hợp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với</a:t>
            </a:r>
            <a:r>
              <a:rPr lang="en-GB" sz="1200" dirty="0">
                <a:latin typeface="Arial (Body)"/>
              </a:rPr>
              <a:t> CDC </a:t>
            </a:r>
            <a:r>
              <a:rPr lang="en-GB" sz="1200" dirty="0" err="1">
                <a:latin typeface="Arial (Body)"/>
              </a:rPr>
              <a:t>và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nguồn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lực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địa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phương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khi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triển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khai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hoạt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động</a:t>
            </a:r>
            <a:endParaRPr lang="en-GB" sz="1200" dirty="0">
              <a:latin typeface="Arial (Body)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 err="1">
                <a:latin typeface="Arial (Body)"/>
              </a:rPr>
              <a:t>Tận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dụng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nguồn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tài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liệu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có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sẵn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phục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vụ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hoạt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truyền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thông</a:t>
            </a:r>
            <a:r>
              <a:rPr lang="en-GB" sz="1200" dirty="0">
                <a:latin typeface="Arial (Body)"/>
              </a:rPr>
              <a:t>: </a:t>
            </a:r>
            <a:r>
              <a:rPr lang="en-GB" sz="1200" dirty="0" err="1">
                <a:latin typeface="Arial (Body)"/>
              </a:rPr>
              <a:t>Hiện</a:t>
            </a:r>
            <a:r>
              <a:rPr lang="en-GB" sz="1200" dirty="0">
                <a:latin typeface="Arial (Body)"/>
              </a:rPr>
              <a:t> nay </a:t>
            </a:r>
            <a:r>
              <a:rPr lang="en-GB" sz="1200" dirty="0" err="1">
                <a:latin typeface="Arial (Body)"/>
              </a:rPr>
              <a:t>có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rất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nhiều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dự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án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khác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nhau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đã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xây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dựng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nhiều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tài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liệu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chất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lượng</a:t>
            </a:r>
            <a:r>
              <a:rPr lang="en-GB" sz="1200" dirty="0">
                <a:latin typeface="Arial (Body)"/>
              </a:rPr>
              <a:t>, </a:t>
            </a:r>
            <a:r>
              <a:rPr lang="en-GB" sz="1200" dirty="0" err="1">
                <a:latin typeface="Arial (Body)"/>
              </a:rPr>
              <a:t>nhưng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chưa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được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chuẩn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hóa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về</a:t>
            </a:r>
            <a:r>
              <a:rPr lang="en-GB" sz="1200" dirty="0">
                <a:latin typeface="Arial (Body)"/>
              </a:rPr>
              <a:t> 1 </a:t>
            </a:r>
            <a:r>
              <a:rPr lang="en-GB" sz="1200" dirty="0" err="1">
                <a:latin typeface="Arial (Body)"/>
              </a:rPr>
              <a:t>nguồn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và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được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phê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duyệt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để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sử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dụng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chung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cho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nhiều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dự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án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nhằm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tiết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kiệm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được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nguồn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lực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để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xây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dựng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tài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liệu</a:t>
            </a:r>
            <a:endParaRPr lang="en-GB" sz="120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Chủ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tiếp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cận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với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nhà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tài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trợ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khác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(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Đại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Sứ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quán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nước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Quỹ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doanh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nghiệp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….)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030153-279D-2503-DFAC-468D95CEC7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5F45FD-D56D-4EF8-8797-A732F38ADA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24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6B7734-7B8D-0346-077F-5084E12A5A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833C0C-990E-1C9B-CBF0-65FBACAC30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A59655-82F4-2E37-6242-1919C65C71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1200" b="1" dirty="0" err="1">
                <a:latin typeface="Arial (Body)"/>
              </a:rPr>
              <a:t>Chính</a:t>
            </a:r>
            <a:r>
              <a:rPr lang="en-GB" sz="1200" b="1" dirty="0">
                <a:latin typeface="Arial (Body)"/>
              </a:rPr>
              <a:t> </a:t>
            </a:r>
            <a:r>
              <a:rPr lang="en-GB" sz="1200" b="1" dirty="0" err="1">
                <a:latin typeface="Arial (Body)"/>
              </a:rPr>
              <a:t>phủ</a:t>
            </a:r>
            <a:r>
              <a:rPr lang="en-GB" sz="1200" b="1" dirty="0">
                <a:latin typeface="Arial (Body)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200" dirty="0" err="1">
                <a:latin typeface="Arial (Body)"/>
              </a:rPr>
              <a:t>Tạo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môi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trường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thuận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lợi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cho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các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tổ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chức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đồng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tham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gia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hoạt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động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phòng</a:t>
            </a:r>
            <a:r>
              <a:rPr lang="en-GB" sz="1200" dirty="0">
                <a:latin typeface="Arial (Body)"/>
              </a:rPr>
              <a:t> </a:t>
            </a:r>
            <a:r>
              <a:rPr lang="en-GB" sz="1200" dirty="0" err="1">
                <a:latin typeface="Arial (Body)"/>
              </a:rPr>
              <a:t>chống</a:t>
            </a:r>
            <a:r>
              <a:rPr lang="en-GB" sz="1200" dirty="0">
                <a:latin typeface="Arial (Body)"/>
              </a:rPr>
              <a:t> HIV, Lao. </a:t>
            </a:r>
            <a:r>
              <a:rPr lang="en-GB" sz="1200" dirty="0" err="1">
                <a:latin typeface="Arial (Body)"/>
              </a:rPr>
              <a:t>Có</a:t>
            </a:r>
            <a:r>
              <a:rPr lang="en-GB" sz="1200" dirty="0">
                <a:latin typeface="Arial (Body)"/>
              </a:rPr>
              <a:t> </a:t>
            </a:r>
            <a:r>
              <a:rPr lang="vi-VN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cơ chế tài chính thuận tiện để chi trả cho các dịch vụ do cộng đồng cung cấp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vì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hiện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nay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một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số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địa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phương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có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kinh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phí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cho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hoạt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động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phòng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chống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bệnh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nhưng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chưa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sử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dụng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được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do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chưa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có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cơ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chế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chi.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b="1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Tăng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cường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kênh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truyền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thông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đại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b="1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chúng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: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báo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chí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mạng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xã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hội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….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Kinh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phí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cho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hoạt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động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truyền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thông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đang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bị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cắt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giảm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,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cần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tận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dụng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và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đẩy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mạnh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hơn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nữa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việc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truyền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thông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trên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các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kênh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truyền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thông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đại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chúng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để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đảm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bảo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hiệu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quả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truyền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Arial (Body)"/>
                <a:ea typeface="+mn-ea"/>
                <a:cs typeface="+mn-cs"/>
              </a:rPr>
              <a:t>thông</a:t>
            </a:r>
            <a:endParaRPr lang="en-GB" sz="1200" kern="1200" dirty="0">
              <a:solidFill>
                <a:schemeClr val="tx1"/>
              </a:solidFill>
              <a:effectLst/>
              <a:latin typeface="Arial (Body)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vi-VN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Thường xuyên cập nhật thông tin </a:t>
            </a:r>
            <a:r>
              <a:rPr lang="vi-VN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về tình hình, các thay đổi, cơ hội mới để có kế hoạch thích ứng kịp thời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.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Hiện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nay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cộng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đồng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rất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bị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động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vì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không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được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cung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cấp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thông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tin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kịp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thời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về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tình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hình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diễn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biến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chung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cũng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như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các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hoạt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động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ứng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phó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.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Cộng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đồng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rất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mong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muốn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và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sẵn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sàng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tham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gia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vào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các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hoạt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động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ứng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phó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để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chung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tay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với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chính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phủ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trong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phòng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chống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các</a:t>
            </a:r>
            <a:r>
              <a:rPr lang="en-GB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GB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bệnh</a:t>
            </a:r>
            <a:endParaRPr lang="en-US" sz="1200" kern="1200" dirty="0">
              <a:solidFill>
                <a:schemeClr val="tx1"/>
              </a:solidFill>
              <a:latin typeface="Arial (Body)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1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Tổng</a:t>
            </a:r>
            <a:r>
              <a:rPr lang="en-US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hợp</a:t>
            </a:r>
            <a:r>
              <a:rPr lang="en-US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và</a:t>
            </a:r>
            <a:r>
              <a:rPr lang="en-US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chuẩn</a:t>
            </a:r>
            <a:r>
              <a:rPr lang="en-US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hóa</a:t>
            </a:r>
            <a:r>
              <a:rPr lang="en-US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tài</a:t>
            </a:r>
            <a:r>
              <a:rPr lang="en-US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b="1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liệu</a:t>
            </a:r>
            <a:r>
              <a:rPr lang="en-US" sz="1200" b="1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hiện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có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từ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nhiều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dự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án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để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các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dự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án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khác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nhau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có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thể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tận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dụng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nguồn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tài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liệu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có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sẵn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từ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dự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án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khác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giúp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tiết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kiệm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và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tối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ưu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được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nguồn</a:t>
            </a:r>
            <a:r>
              <a:rPr lang="en-US" sz="1200" kern="1200" dirty="0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Arial (Body)"/>
                <a:ea typeface="+mn-ea"/>
                <a:cs typeface="+mn-cs"/>
              </a:rPr>
              <a:t>lực</a:t>
            </a:r>
            <a:endParaRPr lang="en-GB" sz="1200" kern="1200" dirty="0">
              <a:solidFill>
                <a:schemeClr val="tx1"/>
              </a:solidFill>
              <a:latin typeface="Arial (Body)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9AD64-549B-0517-EE16-EFAEA66F81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5F45FD-D56D-4EF8-8797-A732F38ADA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606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D6DAEB-EAC2-4BB6-E6CB-4594C1DE4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A06D32-2AD2-DD3F-165C-DCCB639CB3B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181D245-DF81-AE8E-38E1-912405CBE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DD8646-9592-5492-BB83-C43CA50777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B5F45FD-D56D-4EF8-8797-A732F38ADA8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574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3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91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7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5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27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90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378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3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05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83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650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8D59E-99C7-4ABA-A7CB-FAE27C5C1D93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81534-7378-4241-9AC3-D64D87CB71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01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white background with red and blue lines&#10;&#10;Description automatically generate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080"/>
            <a:ext cx="12472235" cy="68050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F592507-F927-3929-8150-FD75CC01C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9240"/>
            <a:ext cx="12472235" cy="2389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99D5325-5762-22E5-97DF-2DCFD5774C49}"/>
              </a:ext>
            </a:extLst>
          </p:cNvPr>
          <p:cNvSpPr/>
          <p:nvPr/>
        </p:nvSpPr>
        <p:spPr>
          <a:xfrm>
            <a:off x="6553200" y="5281387"/>
            <a:ext cx="1397000" cy="254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896028" y="5232478"/>
            <a:ext cx="63999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>
                <a:solidFill>
                  <a:srgbClr val="155FAA"/>
                </a:solidFill>
                <a:latin typeface="Bahnschrift SemiBold SemiConden" charset="0"/>
                <a:ea typeface="Times New Roman" panose="02020603050405020304" pitchFamily="18" charset="0"/>
                <a:cs typeface="Bahnschrift SemiBold SemiConden" charset="0"/>
              </a:rPr>
              <a:t>Hà </a:t>
            </a:r>
            <a:r>
              <a:rPr lang="en-US" sz="2200" b="1" i="1" dirty="0" err="1">
                <a:solidFill>
                  <a:srgbClr val="155FAA"/>
                </a:solidFill>
                <a:latin typeface="Bahnschrift SemiBold SemiConden" charset="0"/>
                <a:ea typeface="Times New Roman" panose="02020603050405020304" pitchFamily="18" charset="0"/>
                <a:cs typeface="Bahnschrift SemiBold SemiConden" charset="0"/>
              </a:rPr>
              <a:t>nội</a:t>
            </a:r>
            <a:r>
              <a:rPr lang="en-US" sz="2200" b="1" i="1" dirty="0">
                <a:solidFill>
                  <a:srgbClr val="155FAA"/>
                </a:solidFill>
                <a:latin typeface="Bahnschrift SemiBold SemiConden" charset="0"/>
                <a:ea typeface="Times New Roman" panose="02020603050405020304" pitchFamily="18" charset="0"/>
                <a:cs typeface="Bahnschrift SemiBold SemiConden" charset="0"/>
              </a:rPr>
              <a:t>, 20 </a:t>
            </a:r>
            <a:r>
              <a:rPr lang="en-US" sz="2200" b="1" i="1" dirty="0" err="1">
                <a:solidFill>
                  <a:srgbClr val="155FAA"/>
                </a:solidFill>
                <a:latin typeface="Bahnschrift SemiBold SemiConden" charset="0"/>
                <a:ea typeface="Times New Roman" panose="02020603050405020304" pitchFamily="18" charset="0"/>
                <a:cs typeface="Bahnschrift SemiBold SemiConden" charset="0"/>
              </a:rPr>
              <a:t>tháng</a:t>
            </a:r>
            <a:r>
              <a:rPr lang="en-US" sz="2200" b="1" i="1" dirty="0">
                <a:solidFill>
                  <a:srgbClr val="155FAA"/>
                </a:solidFill>
                <a:latin typeface="Bahnschrift SemiBold SemiConden" charset="0"/>
                <a:ea typeface="Times New Roman" panose="02020603050405020304" pitchFamily="18" charset="0"/>
                <a:cs typeface="Bahnschrift SemiBold SemiConden" charset="0"/>
              </a:rPr>
              <a:t> 02 </a:t>
            </a:r>
            <a:r>
              <a:rPr lang="en-US" sz="2200" b="1" i="1" dirty="0" err="1">
                <a:solidFill>
                  <a:srgbClr val="155FAA"/>
                </a:solidFill>
                <a:latin typeface="Bahnschrift SemiBold SemiConden" charset="0"/>
                <a:ea typeface="Times New Roman" panose="02020603050405020304" pitchFamily="18" charset="0"/>
                <a:cs typeface="Bahnschrift SemiBold SemiConden" charset="0"/>
              </a:rPr>
              <a:t>năm</a:t>
            </a:r>
            <a:r>
              <a:rPr lang="en-US" sz="2200" b="1" i="1" dirty="0">
                <a:solidFill>
                  <a:srgbClr val="155FAA"/>
                </a:solidFill>
                <a:latin typeface="Bahnschrift SemiBold SemiConden" charset="0"/>
                <a:ea typeface="Times New Roman" panose="02020603050405020304" pitchFamily="18" charset="0"/>
                <a:cs typeface="Bahnschrift SemiBold SemiConden" charset="0"/>
              </a:rPr>
              <a:t> 2025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51EB80-3E35-2610-F6B3-0A314F4BA039}"/>
              </a:ext>
            </a:extLst>
          </p:cNvPr>
          <p:cNvSpPr/>
          <p:nvPr/>
        </p:nvSpPr>
        <p:spPr>
          <a:xfrm>
            <a:off x="10874659" y="3710228"/>
            <a:ext cx="1597573" cy="83031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0346C4-C7FB-24C0-FF61-DDEEAA330967}"/>
              </a:ext>
            </a:extLst>
          </p:cNvPr>
          <p:cNvSpPr txBox="1"/>
          <p:nvPr/>
        </p:nvSpPr>
        <p:spPr>
          <a:xfrm>
            <a:off x="1785065" y="2320251"/>
            <a:ext cx="9532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Chia </a:t>
            </a:r>
            <a:r>
              <a:rPr lang="en-GB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sẻ</a:t>
            </a:r>
            <a:r>
              <a:rPr lang="en-GB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GB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từ</a:t>
            </a:r>
            <a:r>
              <a:rPr lang="en-GB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khối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tổ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chức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xã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hội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và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cộng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đồng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CCM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về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việc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thay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đổi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viện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trợ</a:t>
            </a:r>
            <a:r>
              <a:rPr lang="en-US" sz="3600" b="1" dirty="0">
                <a:solidFill>
                  <a:srgbClr val="0070C0"/>
                </a:solidFill>
                <a:ea typeface="Cascadia Code" panose="020B0609020000020004" pitchFamily="49" charset="0"/>
                <a:cs typeface="Aharoni" panose="020F0502020204030204" pitchFamily="2" charset="-79"/>
              </a:rPr>
              <a:t>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E44E24-DC61-83C9-C306-E65488093AB7}"/>
              </a:ext>
            </a:extLst>
          </p:cNvPr>
          <p:cNvSpPr/>
          <p:nvPr/>
        </p:nvSpPr>
        <p:spPr>
          <a:xfrm>
            <a:off x="6551277" y="4094386"/>
            <a:ext cx="4749800" cy="495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44F6B0-CB6A-5B9E-49DE-0F4721097C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4C9875F-51AB-AE64-86FE-FB3703FC5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497542F-866C-832E-EC89-744E77E6C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89E9574-1E02-E542-B39A-6702B384EE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80BD50-A9D2-C12F-1FBA-8C95F1EE0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0963AB9-0824-5F5F-52A4-65D12F6B32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BBAEF2D-8EA8-375F-E507-6F3DFB4AD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AA7ECD-EC58-840B-ED3B-AAA3D090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89" y="245393"/>
            <a:ext cx="10173010" cy="749807"/>
          </a:xfrm>
        </p:spPr>
        <p:txBody>
          <a:bodyPr anchor="ctr">
            <a:normAutofit fontScale="90000"/>
          </a:bodyPr>
          <a:lstStyle/>
          <a:p>
            <a:br>
              <a:rPr lang="en-US" sz="3700" dirty="0"/>
            </a:br>
            <a:endParaRPr lang="en-US" sz="2600" b="1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B995856-6565-34F8-5C3B-C61861A42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E76F664-116F-ABAA-C78A-CC9DE39E801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76004"/>
              </p:ext>
            </p:extLst>
          </p:nvPr>
        </p:nvGraphicFramePr>
        <p:xfrm>
          <a:off x="640078" y="2704014"/>
          <a:ext cx="10907488" cy="3409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7488">
                  <a:extLst>
                    <a:ext uri="{9D8B030D-6E8A-4147-A177-3AD203B41FA5}">
                      <a16:colId xmlns:a16="http://schemas.microsoft.com/office/drawing/2014/main" val="2158568039"/>
                    </a:ext>
                  </a:extLst>
                </a:gridCol>
              </a:tblGrid>
              <a:tr h="340924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Cộng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đồng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người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sống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chung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với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HIV, Lao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nhóm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ảnh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hưởng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chính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lo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lắng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hoang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mang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dẫn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tới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trì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hoãn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trong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việc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tiếp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cận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sử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dụng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dịch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vụ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về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HIV, Lao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200" dirty="0" err="1">
                          <a:latin typeface="Arial (Body)"/>
                        </a:rPr>
                        <a:t>Ảnh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hưởng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tới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sức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khỏe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tâm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thần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của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bệnh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nhân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endParaRPr lang="en-GB" sz="2200" b="1" dirty="0">
                        <a:latin typeface="Arial (Body)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Gián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đoạn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xét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nghiệm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đầu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vào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dịch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vụ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PrEP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tại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cơ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sở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do PEPFAR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tài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trợ</a:t>
                      </a:r>
                      <a:endParaRPr lang="en-GB" sz="2200" b="0" i="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Gián đoạn dịch vụ xét nghiệm 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HIV (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sàng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lọc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và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khẳng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định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Gián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đoạn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trong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việc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tiếp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cận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điều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trị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của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nhóm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bệnh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nhân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BHYT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Gián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đoạn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hoạt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can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thiệp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trên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cơ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sở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giới</a:t>
                      </a:r>
                      <a:r>
                        <a:rPr lang="en-GB" sz="2200" b="0" i="0" dirty="0">
                          <a:latin typeface="Arial (Body)"/>
                        </a:rPr>
                        <a:t>      </a:t>
                      </a:r>
                      <a:endParaRPr lang="en-GB" sz="2200" b="0" i="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96062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B9E65548-13E8-B9F8-3323-867DE24A4DDA}"/>
              </a:ext>
            </a:extLst>
          </p:cNvPr>
          <p:cNvSpPr txBox="1">
            <a:spLocks/>
          </p:cNvSpPr>
          <p:nvPr/>
        </p:nvSpPr>
        <p:spPr>
          <a:xfrm>
            <a:off x="741507" y="718268"/>
            <a:ext cx="10173010" cy="1789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ẢNH HƯỞNG CỦA VIỆC THAY ĐỔI VIỆN TRỢ TỪ CHÍNH PHỦ MỸ</a:t>
            </a:r>
          </a:p>
        </p:txBody>
      </p:sp>
    </p:spTree>
    <p:extLst>
      <p:ext uri="{BB962C8B-B14F-4D97-AF65-F5344CB8AC3E}">
        <p14:creationId xmlns:p14="http://schemas.microsoft.com/office/powerpoint/2010/main" val="916919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E169D9-3360-546F-507C-FE435196A4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B54077A-D14A-DE6C-AD5C-BD5B2A312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B7C34F4-FF62-020C-822D-700E58C60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C994CF-06C4-2E60-7C68-7E8755F284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5AF3048-969F-1B45-E5BC-D4A20B7276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6136E41-1547-93EB-79B8-F193BC73B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B722FB4-CD4D-6BA7-7C28-847FF0D96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7B55C3-C5CF-2D37-1E3F-41035130B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89" y="245393"/>
            <a:ext cx="10173010" cy="749807"/>
          </a:xfrm>
        </p:spPr>
        <p:txBody>
          <a:bodyPr anchor="ctr">
            <a:normAutofit fontScale="90000"/>
          </a:bodyPr>
          <a:lstStyle/>
          <a:p>
            <a:br>
              <a:rPr lang="en-US" sz="3700" dirty="0"/>
            </a:br>
            <a:endParaRPr lang="en-US" sz="2600" b="1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073F422-ABFC-B555-283A-AD8CD2FE4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115CF5CA-660A-AE57-7B9D-08DEB50805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214605"/>
              </p:ext>
            </p:extLst>
          </p:nvPr>
        </p:nvGraphicFramePr>
        <p:xfrm>
          <a:off x="640078" y="2704014"/>
          <a:ext cx="10907488" cy="34092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7488">
                  <a:extLst>
                    <a:ext uri="{9D8B030D-6E8A-4147-A177-3AD203B41FA5}">
                      <a16:colId xmlns:a16="http://schemas.microsoft.com/office/drawing/2014/main" val="2158568039"/>
                    </a:ext>
                  </a:extLst>
                </a:gridCol>
              </a:tblGrid>
              <a:tr h="3409248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tổ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chức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cộng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đồng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lo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lắng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lúng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túng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trong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ứng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phó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với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sự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thay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đổi</a:t>
                      </a:r>
                      <a:endParaRPr lang="en-GB" sz="2200" b="0" i="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200" b="0" dirty="0" err="1">
                          <a:latin typeface="Arial (Body)"/>
                        </a:rPr>
                        <a:t>Gián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đoạn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các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hoạt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động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truyền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thông</a:t>
                      </a:r>
                      <a:r>
                        <a:rPr lang="en-GB" sz="2200" b="0" dirty="0">
                          <a:latin typeface="Arial (Body)"/>
                        </a:rPr>
                        <a:t>, </a:t>
                      </a:r>
                      <a:r>
                        <a:rPr lang="en-GB" sz="2200" b="0" dirty="0" err="1">
                          <a:latin typeface="Arial (Body)"/>
                        </a:rPr>
                        <a:t>nâng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cao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năng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lực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và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hỗ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trợ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kỹ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thuật</a:t>
                      </a:r>
                      <a:endParaRPr lang="en-GB" sz="2200" b="0" i="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200" b="0" dirty="0" err="1">
                          <a:latin typeface="Arial (Body)"/>
                        </a:rPr>
                        <a:t>Hoạt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động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tiếp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cận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cộng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đồng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bị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tạm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dừng</a:t>
                      </a:r>
                      <a:r>
                        <a:rPr lang="en-GB" sz="2200" b="0" dirty="0">
                          <a:latin typeface="Arial (Body)"/>
                        </a:rPr>
                        <a:t> (Lao </a:t>
                      </a:r>
                      <a:r>
                        <a:rPr lang="en-GB" sz="2200" b="0" dirty="0" err="1">
                          <a:latin typeface="Arial (Body)"/>
                        </a:rPr>
                        <a:t>và</a:t>
                      </a:r>
                      <a:r>
                        <a:rPr lang="en-GB" sz="2200" b="0" dirty="0">
                          <a:latin typeface="Arial (Body)"/>
                        </a:rPr>
                        <a:t> HIV) </a:t>
                      </a:r>
                      <a:r>
                        <a:rPr lang="en-GB" sz="2200" b="0" dirty="0" err="1">
                          <a:latin typeface="Arial (Body)"/>
                        </a:rPr>
                        <a:t>nhân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sự</a:t>
                      </a:r>
                      <a:r>
                        <a:rPr lang="en-GB" sz="2200" b="0" dirty="0">
                          <a:latin typeface="Arial (Body)"/>
                        </a:rPr>
                        <a:t>, </a:t>
                      </a:r>
                      <a:r>
                        <a:rPr lang="en-GB" sz="2200" b="0" dirty="0" err="1">
                          <a:latin typeface="Arial (Body)"/>
                        </a:rPr>
                        <a:t>tài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chính</a:t>
                      </a:r>
                      <a:r>
                        <a:rPr lang="en-GB" sz="2200" b="0" dirty="0">
                          <a:latin typeface="Arial (Body)"/>
                        </a:rPr>
                        <a:t>, </a:t>
                      </a:r>
                      <a:r>
                        <a:rPr lang="en-GB" sz="2200" b="0" dirty="0" err="1">
                          <a:latin typeface="Arial (Body)"/>
                        </a:rPr>
                        <a:t>kết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nối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cộng</a:t>
                      </a:r>
                      <a:r>
                        <a:rPr lang="en-GB" sz="2200" b="0" dirty="0">
                          <a:latin typeface="Arial (Body)"/>
                        </a:rPr>
                        <a:t> </a:t>
                      </a:r>
                      <a:r>
                        <a:rPr lang="en-GB" sz="2200" b="0" dirty="0" err="1">
                          <a:latin typeface="Arial (Body)"/>
                        </a:rPr>
                        <a:t>đồng</a:t>
                      </a:r>
                      <a:r>
                        <a:rPr lang="en-GB" sz="2200" b="0" dirty="0">
                          <a:latin typeface="Arial (Body)"/>
                        </a:rPr>
                        <a:t>…</a:t>
                      </a:r>
                      <a:endParaRPr lang="en-GB" sz="2200" b="0" i="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vi-VN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 dự án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khác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đang triển khai bị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tạm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vi-VN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dừng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ảnh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hưởng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chung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tới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hoạt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phòng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bệnh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hoạt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của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tổ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chức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cộng</a:t>
                      </a:r>
                      <a:r>
                        <a:rPr lang="en-GB" sz="22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đồng</a:t>
                      </a:r>
                      <a:endParaRPr lang="en-GB" sz="2200" b="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2200" i="1" dirty="0">
                        <a:latin typeface="Arial (Body)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2200" b="1" dirty="0">
                        <a:latin typeface="Arial (Body)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96062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7690B820-4173-35F9-78F8-9D317542AD79}"/>
              </a:ext>
            </a:extLst>
          </p:cNvPr>
          <p:cNvSpPr txBox="1">
            <a:spLocks/>
          </p:cNvSpPr>
          <p:nvPr/>
        </p:nvSpPr>
        <p:spPr>
          <a:xfrm>
            <a:off x="741507" y="718268"/>
            <a:ext cx="10173010" cy="1789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ẢNH HƯỞNG CỦA VIỆC THAY ĐỔI VIỆN TRỢ TỪ CHÍNH PHỦ MỸ</a:t>
            </a:r>
          </a:p>
        </p:txBody>
      </p:sp>
    </p:spTree>
    <p:extLst>
      <p:ext uri="{BB962C8B-B14F-4D97-AF65-F5344CB8AC3E}">
        <p14:creationId xmlns:p14="http://schemas.microsoft.com/office/powerpoint/2010/main" val="466972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D9F23F-DFCF-5FDA-D1EA-496E2A12E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EE9B100-6E27-3FCA-75A1-A0B7EBB29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ED7659C-C2D5-4645-93D1-14B272543E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7B32914E-A0BC-4172-25BA-7DB34F0D7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D34CDC7-B65E-8885-3889-5D7314C9EA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C66A38F-FAB9-8426-156F-096EA9178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BD06897A-884D-AFC4-4277-9BA23C018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5AF0BA-42E3-F1D2-FEAF-710B6CEF8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89" y="245393"/>
            <a:ext cx="10173010" cy="749807"/>
          </a:xfrm>
        </p:spPr>
        <p:txBody>
          <a:bodyPr anchor="ctr">
            <a:normAutofit fontScale="90000"/>
          </a:bodyPr>
          <a:lstStyle/>
          <a:p>
            <a:br>
              <a:rPr lang="en-US" sz="3700" dirty="0"/>
            </a:br>
            <a:endParaRPr lang="en-US" sz="2600" b="1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877F4E5-15DC-4FDE-1934-319D2415B4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4C75A5E-4A94-43B8-D438-6D7FA56D55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7566609"/>
              </p:ext>
            </p:extLst>
          </p:nvPr>
        </p:nvGraphicFramePr>
        <p:xfrm>
          <a:off x="633597" y="2558263"/>
          <a:ext cx="10907488" cy="40351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7488">
                  <a:extLst>
                    <a:ext uri="{9D8B030D-6E8A-4147-A177-3AD203B41FA5}">
                      <a16:colId xmlns:a16="http://schemas.microsoft.com/office/drawing/2014/main" val="2158568039"/>
                    </a:ext>
                  </a:extLst>
                </a:gridCol>
              </a:tblGrid>
              <a:tr h="4035114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vi-VN" sz="21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Gây ra khoảng trống về kiến thức,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hành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vi </a:t>
                      </a:r>
                      <a:r>
                        <a:rPr lang="vi-VN" sz="21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trong cộng đồng/ thanh niên, dẫn đến nguy cơ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tăng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ca </a:t>
                      </a:r>
                      <a:r>
                        <a:rPr lang="vi-VN" sz="21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nhiễm mới HIV/Lao</a:t>
                      </a:r>
                      <a:endParaRPr lang="en-GB" sz="2100" kern="1200" dirty="0">
                        <a:solidFill>
                          <a:schemeClr val="tx1"/>
                        </a:solidFill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dirty="0" err="1">
                          <a:latin typeface="Arial (Body)"/>
                        </a:rPr>
                        <a:t>Nhân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lực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cộng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đồng</a:t>
                      </a:r>
                      <a:r>
                        <a:rPr lang="en-GB" sz="2100" dirty="0">
                          <a:latin typeface="Arial (Body)"/>
                        </a:rPr>
                        <a:t>: Khi </a:t>
                      </a:r>
                      <a:r>
                        <a:rPr lang="en-GB" sz="2100" dirty="0" err="1">
                          <a:latin typeface="Arial (Body)"/>
                        </a:rPr>
                        <a:t>bị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gián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đoạn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hoạt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động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trong</a:t>
                      </a:r>
                      <a:r>
                        <a:rPr lang="en-GB" sz="2100" dirty="0">
                          <a:latin typeface="Arial (Body)"/>
                        </a:rPr>
                        <a:t> 90 </a:t>
                      </a:r>
                      <a:r>
                        <a:rPr lang="en-GB" sz="2100" dirty="0" err="1">
                          <a:latin typeface="Arial (Body)"/>
                        </a:rPr>
                        <a:t>ngày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các</a:t>
                      </a:r>
                      <a:r>
                        <a:rPr lang="en-GB" sz="2100" dirty="0">
                          <a:latin typeface="Arial (Body)"/>
                        </a:rPr>
                        <a:t> CTV </a:t>
                      </a:r>
                      <a:r>
                        <a:rPr lang="en-GB" sz="2100" dirty="0" err="1">
                          <a:latin typeface="Arial (Body)"/>
                        </a:rPr>
                        <a:t>đi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tìm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việc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mới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từ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đó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mất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đi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nguồn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nhân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lực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có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kinh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nghiệm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đã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được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đào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tạo</a:t>
                      </a:r>
                      <a:r>
                        <a:rPr lang="en-GB" sz="2100" dirty="0">
                          <a:latin typeface="Arial (Body)"/>
                        </a:rPr>
                        <a:t>, </a:t>
                      </a:r>
                      <a:r>
                        <a:rPr lang="en-GB" sz="2100" dirty="0" err="1">
                          <a:latin typeface="Arial (Body)"/>
                        </a:rPr>
                        <a:t>nếu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xây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dựng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nguồn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nhân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lực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mới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sẽ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gặp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nhiều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khó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khăn</a:t>
                      </a:r>
                      <a:endParaRPr lang="en-GB" sz="2100" dirty="0">
                        <a:latin typeface="Arial (Body)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dirty="0" err="1">
                          <a:latin typeface="Arial (Body)"/>
                        </a:rPr>
                        <a:t>Hệ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thông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cộng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đồng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tham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gia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hoạt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động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phòng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chống</a:t>
                      </a:r>
                      <a:r>
                        <a:rPr lang="en-GB" sz="2100" dirty="0">
                          <a:latin typeface="Arial (Body)"/>
                        </a:rPr>
                        <a:t> HIV/AIDS </a:t>
                      </a:r>
                      <a:r>
                        <a:rPr lang="en-GB" sz="2100" dirty="0" err="1">
                          <a:latin typeface="Arial (Body)"/>
                        </a:rPr>
                        <a:t>và</a:t>
                      </a:r>
                      <a:r>
                        <a:rPr lang="en-GB" sz="2100" dirty="0">
                          <a:latin typeface="Arial (Body)"/>
                        </a:rPr>
                        <a:t> Lao </a:t>
                      </a:r>
                      <a:r>
                        <a:rPr lang="en-GB" sz="2100" dirty="0" err="1">
                          <a:latin typeface="Arial (Body)"/>
                        </a:rPr>
                        <a:t>có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nguy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cơ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đứt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gãy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100" dirty="0" err="1">
                          <a:latin typeface="Arial (Body)"/>
                        </a:rPr>
                        <a:t>Một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số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dịch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vụ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còn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phụ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thuộc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vào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nguồn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viện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trợ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chính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từ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các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dự</a:t>
                      </a:r>
                      <a:r>
                        <a:rPr lang="en-GB" sz="2100" dirty="0">
                          <a:latin typeface="Arial (Body)"/>
                        </a:rPr>
                        <a:t> </a:t>
                      </a:r>
                      <a:r>
                        <a:rPr lang="en-GB" sz="2100" dirty="0" err="1">
                          <a:latin typeface="Arial (Body)"/>
                        </a:rPr>
                        <a:t>án</a:t>
                      </a:r>
                      <a:r>
                        <a:rPr lang="en-GB" sz="2100" dirty="0">
                          <a:latin typeface="Arial (Body)"/>
                        </a:rPr>
                        <a:t> (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nhóm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ARV </a:t>
                      </a:r>
                      <a:r>
                        <a:rPr lang="vi-VN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bậc 2,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phác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đồ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không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ưu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tiên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ARV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cho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trẻ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1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em</a:t>
                      </a:r>
                      <a:r>
                        <a:rPr lang="en-US" sz="21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h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oạt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dự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phòng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lây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nhiễm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từ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mẹ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sang con,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xét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nghiệm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ban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đầu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cho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trẻ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có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mẹ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nhiễm</a:t>
                      </a:r>
                      <a:r>
                        <a:rPr lang="en-GB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100" b="0" i="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bệnh</a:t>
                      </a:r>
                      <a:endParaRPr lang="en-GB" sz="2100" b="0" i="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342900" indent="-3429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vi-VN" sz="2100" b="0" i="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 nỗ lực trong nhiều năm qua có thể bị suy giảm và khó thực hiện được mục tiêu chấm dứt dịch vào năm 2030</a:t>
                      </a:r>
                      <a:endParaRPr lang="en-GB" sz="2100" b="0" i="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96062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9D1B68C9-A2A5-50C8-1843-38A7D5D394F5}"/>
              </a:ext>
            </a:extLst>
          </p:cNvPr>
          <p:cNvSpPr txBox="1">
            <a:spLocks/>
          </p:cNvSpPr>
          <p:nvPr/>
        </p:nvSpPr>
        <p:spPr>
          <a:xfrm>
            <a:off x="741507" y="718268"/>
            <a:ext cx="10173010" cy="1789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CÁC QUAN NGẠI VỀ CÁC HOẠT ĐỘNG TRONG THỜI GIAN TỚI  </a:t>
            </a:r>
          </a:p>
        </p:txBody>
      </p:sp>
    </p:spTree>
    <p:extLst>
      <p:ext uri="{BB962C8B-B14F-4D97-AF65-F5344CB8AC3E}">
        <p14:creationId xmlns:p14="http://schemas.microsoft.com/office/powerpoint/2010/main" val="104834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BDF422-9A15-D370-1A0F-03C744E8E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3147833-6622-6D98-42B7-EE35DCB52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61879FC-46C3-9A70-8E2E-E25EACA5A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B9EC58-D64C-234E-CD02-69CF0EC8DE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656B8FCB-2B9A-E697-9C61-42AED57CF6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EAA22FB-762C-C925-291E-D349EBA37F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5BA1D967-A17D-14C7-78C3-1912F1444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931104-4866-C439-83A1-D565E146B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89" y="245393"/>
            <a:ext cx="10173010" cy="749807"/>
          </a:xfrm>
        </p:spPr>
        <p:txBody>
          <a:bodyPr anchor="ctr">
            <a:normAutofit fontScale="90000"/>
          </a:bodyPr>
          <a:lstStyle/>
          <a:p>
            <a:br>
              <a:rPr lang="en-US" sz="3700" dirty="0"/>
            </a:br>
            <a:endParaRPr lang="en-US" sz="2600" b="1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8374A6-DCE7-B7B1-6F2E-3BD6133251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BACCAC0-FE3D-862C-D71A-EA9FE5EB54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154073"/>
              </p:ext>
            </p:extLst>
          </p:nvPr>
        </p:nvGraphicFramePr>
        <p:xfrm>
          <a:off x="640078" y="2704014"/>
          <a:ext cx="10907488" cy="40351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7488">
                  <a:extLst>
                    <a:ext uri="{9D8B030D-6E8A-4147-A177-3AD203B41FA5}">
                      <a16:colId xmlns:a16="http://schemas.microsoft.com/office/drawing/2014/main" val="2158568039"/>
                    </a:ext>
                  </a:extLst>
                </a:gridCol>
              </a:tblGrid>
              <a:tr h="4035114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err="1">
                          <a:latin typeface="Arial (Body)"/>
                        </a:rPr>
                        <a:t>Chuyển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hướng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thông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điệp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truyền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thông</a:t>
                      </a:r>
                      <a:r>
                        <a:rPr lang="en-GB" sz="2200" dirty="0">
                          <a:latin typeface="Arial (Body)"/>
                        </a:rPr>
                        <a:t>: </a:t>
                      </a:r>
                      <a:r>
                        <a:rPr lang="en-GB" sz="2200" dirty="0" err="1">
                          <a:latin typeface="Arial (Body)"/>
                        </a:rPr>
                        <a:t>khuyến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khích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người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bệnh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chủ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động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mua</a:t>
                      </a:r>
                      <a:r>
                        <a:rPr lang="en-GB" sz="2200" dirty="0">
                          <a:latin typeface="Arial (Body)"/>
                        </a:rPr>
                        <a:t> BHYT </a:t>
                      </a:r>
                      <a:r>
                        <a:rPr lang="en-GB" sz="2200" dirty="0" err="1">
                          <a:latin typeface="Arial (Body)"/>
                        </a:rPr>
                        <a:t>và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tham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gia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đồng</a:t>
                      </a:r>
                      <a:r>
                        <a:rPr lang="en-GB" sz="2200" dirty="0">
                          <a:latin typeface="Arial (Body)"/>
                        </a:rPr>
                        <a:t> chi </a:t>
                      </a:r>
                      <a:r>
                        <a:rPr lang="en-GB" sz="2200" dirty="0" err="1">
                          <a:latin typeface="Arial (Body)"/>
                        </a:rPr>
                        <a:t>trả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để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đáp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ứng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với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thực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tế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nguồn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việc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trợ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ngày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càng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giảm</a:t>
                      </a:r>
                      <a:endParaRPr lang="en-GB" sz="2200" dirty="0">
                        <a:latin typeface="Arial (Body)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err="1">
                          <a:latin typeface="Arial (Body)"/>
                        </a:rPr>
                        <a:t>Đa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dạng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hóa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nguồn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lực</a:t>
                      </a:r>
                      <a:r>
                        <a:rPr lang="en-GB" sz="2200" dirty="0">
                          <a:latin typeface="Arial (Body)"/>
                        </a:rPr>
                        <a:t>: </a:t>
                      </a:r>
                      <a:r>
                        <a:rPr lang="en-GB" sz="2200" dirty="0" err="1">
                          <a:latin typeface="Arial (Body)"/>
                        </a:rPr>
                        <a:t>địa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phương</a:t>
                      </a:r>
                      <a:r>
                        <a:rPr lang="en-GB" sz="2200" dirty="0">
                          <a:latin typeface="Arial (Body)"/>
                        </a:rPr>
                        <a:t>,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tổ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chức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khác</a:t>
                      </a:r>
                      <a:r>
                        <a:rPr lang="en-GB" sz="2200" dirty="0">
                          <a:latin typeface="Arial (Body)"/>
                        </a:rPr>
                        <a:t>,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doanh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nghiệp</a:t>
                      </a:r>
                      <a:r>
                        <a:rPr lang="en-GB" sz="2200" dirty="0">
                          <a:latin typeface="Arial (Body)"/>
                        </a:rPr>
                        <a:t>,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doanh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nghiệp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xã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hội</a:t>
                      </a:r>
                      <a:r>
                        <a:rPr lang="en-GB" sz="2200" dirty="0">
                          <a:latin typeface="Arial (Body)"/>
                        </a:rPr>
                        <a:t>,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mô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hình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dịch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vụ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có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thu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phí</a:t>
                      </a:r>
                      <a:endParaRPr lang="en-GB" sz="2200" dirty="0">
                        <a:latin typeface="Arial (Body)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err="1">
                          <a:latin typeface="Arial (Body)"/>
                        </a:rPr>
                        <a:t>Hợp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tác</a:t>
                      </a:r>
                      <a:r>
                        <a:rPr lang="en-GB" sz="2200" dirty="0">
                          <a:latin typeface="Arial (Body)"/>
                        </a:rPr>
                        <a:t>, </a:t>
                      </a:r>
                      <a:r>
                        <a:rPr lang="en-GB" sz="2200" dirty="0" err="1">
                          <a:latin typeface="Arial (Body)"/>
                        </a:rPr>
                        <a:t>kết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nối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nguồn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lực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sẵn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có</a:t>
                      </a:r>
                      <a:endParaRPr lang="en-GB" sz="2200" dirty="0">
                        <a:latin typeface="Arial (Body)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err="1">
                          <a:latin typeface="Arial (Body)"/>
                        </a:rPr>
                        <a:t>Chủ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động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phối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hợp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với</a:t>
                      </a:r>
                      <a:r>
                        <a:rPr lang="en-GB" sz="2200" dirty="0">
                          <a:latin typeface="Arial (Body)"/>
                        </a:rPr>
                        <a:t> CDC </a:t>
                      </a:r>
                      <a:r>
                        <a:rPr lang="en-GB" sz="2200" dirty="0" err="1">
                          <a:latin typeface="Arial (Body)"/>
                        </a:rPr>
                        <a:t>và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nguồn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lực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địa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phương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khi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triển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khai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hoạt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động</a:t>
                      </a:r>
                      <a:endParaRPr lang="en-GB" sz="2200" dirty="0">
                        <a:latin typeface="Arial (Body)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err="1">
                          <a:latin typeface="Arial (Body)"/>
                        </a:rPr>
                        <a:t>Tận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dụng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nguồn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tài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liệu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có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sẵn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phục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vụ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hoạt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động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truyền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thông</a:t>
                      </a:r>
                      <a:endParaRPr lang="en-GB" sz="220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Chủ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tiếp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cận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với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nhà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tài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trợ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khác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Đại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Sứ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quán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nước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Quỹ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doanh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nghiệp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….)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96062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A7990345-B1B2-FA5C-FBAA-8754D4A8C6DE}"/>
              </a:ext>
            </a:extLst>
          </p:cNvPr>
          <p:cNvSpPr txBox="1">
            <a:spLocks/>
          </p:cNvSpPr>
          <p:nvPr/>
        </p:nvSpPr>
        <p:spPr>
          <a:xfrm>
            <a:off x="741507" y="718268"/>
            <a:ext cx="10173010" cy="1789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ỨNG PHÓ CỦA CỘNG ĐỒNG </a:t>
            </a:r>
          </a:p>
        </p:txBody>
      </p:sp>
    </p:spTree>
    <p:extLst>
      <p:ext uri="{BB962C8B-B14F-4D97-AF65-F5344CB8AC3E}">
        <p14:creationId xmlns:p14="http://schemas.microsoft.com/office/powerpoint/2010/main" val="798073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BFC4E0-D423-51CF-5829-FF67DC716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9288B8C-0A9A-DD5D-B34B-133EC3277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0DD053F-058E-9BF1-01DA-EDAE873B1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FE76ADB-77C7-920F-27FE-EEC46C2039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CD0AC0A-89C1-8E2C-3763-6C12C58DE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5E188B6-6D51-BEFC-753A-C0D78C99D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1C69EDAE-5B1F-3A56-7483-115F238E36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3D44B9-C10B-B208-7D6B-5BFE0931A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89" y="245393"/>
            <a:ext cx="10173010" cy="749807"/>
          </a:xfrm>
        </p:spPr>
        <p:txBody>
          <a:bodyPr anchor="ctr">
            <a:normAutofit fontScale="90000"/>
          </a:bodyPr>
          <a:lstStyle/>
          <a:p>
            <a:br>
              <a:rPr lang="en-US" sz="3700" dirty="0"/>
            </a:br>
            <a:endParaRPr lang="en-US" sz="2600" b="1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9833FA-E4C9-BA2D-4A4B-9B9D54A0E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94E2BED-8C5D-CB31-EBBF-A24D386B8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297369"/>
              </p:ext>
            </p:extLst>
          </p:nvPr>
        </p:nvGraphicFramePr>
        <p:xfrm>
          <a:off x="640078" y="2704014"/>
          <a:ext cx="10907488" cy="40351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7488">
                  <a:extLst>
                    <a:ext uri="{9D8B030D-6E8A-4147-A177-3AD203B41FA5}">
                      <a16:colId xmlns:a16="http://schemas.microsoft.com/office/drawing/2014/main" val="2158568039"/>
                    </a:ext>
                  </a:extLst>
                </a:gridCol>
              </a:tblGrid>
              <a:tr h="403511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200" b="1" dirty="0" err="1">
                          <a:latin typeface="Arial (Body)"/>
                        </a:rPr>
                        <a:t>Chính</a:t>
                      </a:r>
                      <a:r>
                        <a:rPr lang="en-GB" sz="2200" b="1" dirty="0">
                          <a:latin typeface="Arial (Body)"/>
                        </a:rPr>
                        <a:t> </a:t>
                      </a:r>
                      <a:r>
                        <a:rPr lang="en-GB" sz="2200" b="1" dirty="0" err="1">
                          <a:latin typeface="Arial (Body)"/>
                        </a:rPr>
                        <a:t>phủ</a:t>
                      </a:r>
                      <a:r>
                        <a:rPr lang="en-GB" sz="2200" b="1" dirty="0">
                          <a:latin typeface="Arial (Body)"/>
                        </a:rPr>
                        <a:t>: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dirty="0" err="1">
                          <a:latin typeface="Arial (Body)"/>
                        </a:rPr>
                        <a:t>Tạo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môi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trường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thuận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lợi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cho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các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tổ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chức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cộng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đồng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tham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gia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hoạt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động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phòng</a:t>
                      </a:r>
                      <a:r>
                        <a:rPr lang="en-GB" sz="2200" dirty="0">
                          <a:latin typeface="Arial (Body)"/>
                        </a:rPr>
                        <a:t> </a:t>
                      </a:r>
                      <a:r>
                        <a:rPr lang="en-GB" sz="2200" dirty="0" err="1">
                          <a:latin typeface="Arial (Body)"/>
                        </a:rPr>
                        <a:t>chống</a:t>
                      </a:r>
                      <a:r>
                        <a:rPr lang="en-GB" sz="2200" dirty="0">
                          <a:latin typeface="Arial (Body)"/>
                        </a:rPr>
                        <a:t> HIV, Lao; 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c</a:t>
                      </a:r>
                      <a:r>
                        <a:rPr lang="vi-VN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ó cơ chế tài chính thuận tiện để chi trả cho các dịch vụ do cộng đồng cung cấp.</a:t>
                      </a:r>
                      <a:endParaRPr lang="en-GB" sz="2200" kern="1200" dirty="0">
                        <a:solidFill>
                          <a:schemeClr val="tx1"/>
                        </a:solidFill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Tăng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cường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hoạt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động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kênh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truyền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thông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đại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chúng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báo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chí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mạng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xã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hội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vi-VN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Thường xuyên cập nhật thông tin về tình hình, các thay đổi, cơ hội mới để có kế hoạch thích ứng kịp thời. 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Tổng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hợp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và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chuẩn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hóa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tài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liệu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hiện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có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từ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nhiều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dự</a:t>
                      </a:r>
                      <a:r>
                        <a:rPr lang="en-US" sz="2200" kern="1200" dirty="0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200" kern="1200" dirty="0" err="1">
                          <a:solidFill>
                            <a:schemeClr val="tx1"/>
                          </a:solidFill>
                          <a:latin typeface="Arial (Body)"/>
                          <a:ea typeface="+mn-ea"/>
                          <a:cs typeface="+mn-cs"/>
                        </a:rPr>
                        <a:t>án</a:t>
                      </a:r>
                      <a:endParaRPr lang="en-GB" sz="2200" kern="1200" dirty="0">
                        <a:solidFill>
                          <a:schemeClr val="tx1"/>
                        </a:solidFill>
                        <a:latin typeface="Arial (Body)"/>
                        <a:ea typeface="+mn-ea"/>
                        <a:cs typeface="+mn-cs"/>
                      </a:endParaRPr>
                    </a:p>
                    <a:p>
                      <a:endParaRPr lang="en-GB" sz="220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96062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0AAF43E0-BE94-09FC-F57D-4534AEED1772}"/>
              </a:ext>
            </a:extLst>
          </p:cNvPr>
          <p:cNvSpPr txBox="1">
            <a:spLocks/>
          </p:cNvSpPr>
          <p:nvPr/>
        </p:nvSpPr>
        <p:spPr>
          <a:xfrm>
            <a:off x="741507" y="718268"/>
            <a:ext cx="10173010" cy="1789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Ý KIẾN ĐÓNG GÓP/ ĐỀ NGHỊ  </a:t>
            </a:r>
          </a:p>
        </p:txBody>
      </p:sp>
    </p:spTree>
    <p:extLst>
      <p:ext uri="{BB962C8B-B14F-4D97-AF65-F5344CB8AC3E}">
        <p14:creationId xmlns:p14="http://schemas.microsoft.com/office/powerpoint/2010/main" val="219883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D2F336-13A8-3C92-2B7B-2D84ED87A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0CCC297-3B5E-954D-1D44-0597AB558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6F490A5-D559-C312-6D41-BD65B419C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96082CE-DABB-9928-C81B-B8ACB0B79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6777BAC-D73D-70C9-30C1-F4980A35E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4B69B66-1A9C-51ED-EE07-0D0B81267F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867C1039-A36F-8859-70B6-73299D0CB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B5A39A-C203-CC37-EDDA-FEB8AD2E6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489" y="245393"/>
            <a:ext cx="10173010" cy="749807"/>
          </a:xfrm>
        </p:spPr>
        <p:txBody>
          <a:bodyPr anchor="ctr">
            <a:normAutofit fontScale="90000"/>
          </a:bodyPr>
          <a:lstStyle/>
          <a:p>
            <a:br>
              <a:rPr lang="en-US" sz="3700" dirty="0"/>
            </a:br>
            <a:endParaRPr lang="en-US" sz="2600" b="1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3A5DF9-B876-FA7C-5E7C-D69475223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CECCE0CE-C8FB-27E7-A453-9E6A2CED5C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825307"/>
              </p:ext>
            </p:extLst>
          </p:nvPr>
        </p:nvGraphicFramePr>
        <p:xfrm>
          <a:off x="640078" y="2704014"/>
          <a:ext cx="10907488" cy="40351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07488">
                  <a:extLst>
                    <a:ext uri="{9D8B030D-6E8A-4147-A177-3AD203B41FA5}">
                      <a16:colId xmlns:a16="http://schemas.microsoft.com/office/drawing/2014/main" val="2158568039"/>
                    </a:ext>
                  </a:extLst>
                </a:gridCol>
              </a:tblGrid>
              <a:tr h="4035114">
                <a:tc>
                  <a:txBody>
                    <a:bodyPr/>
                    <a:lstStyle/>
                    <a:p>
                      <a:r>
                        <a:rPr lang="en-GB" sz="2200" b="1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CCM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Kế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hoạch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2025,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triển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khai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sớm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buổi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nâng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cao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năng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lực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nhóm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cộng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đồng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trong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CCM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để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lấy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ý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kiến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cập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nhật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tình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hình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cung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cấp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thông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tin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thực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tế</a:t>
                      </a:r>
                      <a:endParaRPr lang="en-GB" sz="220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Xây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dựng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cơ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chế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trao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đổi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thông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tin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hiệu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quả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giữa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bên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liên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quan</a:t>
                      </a:r>
                      <a:endParaRPr lang="en-GB" sz="220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Hỗ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trợ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kết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nối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với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nhà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tài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trợ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tiềm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năng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khác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(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các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đại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sứ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quán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….)</a:t>
                      </a:r>
                      <a:endParaRPr lang="en-GB" sz="2200" b="1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200" b="1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Tổ</a:t>
                      </a:r>
                      <a:r>
                        <a:rPr lang="en-GB" sz="2200" b="1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1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chức</a:t>
                      </a:r>
                      <a:r>
                        <a:rPr lang="en-GB" sz="2200" b="1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1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quốc</a:t>
                      </a:r>
                      <a:r>
                        <a:rPr lang="en-GB" sz="2200" b="1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b="1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tế</a:t>
                      </a:r>
                      <a:r>
                        <a:rPr lang="en-GB" sz="2200" b="1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Hỗ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trợ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nâng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cao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năng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lực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đào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tạo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kỹ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thuật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,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củng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cố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và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duy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trì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nền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tảng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hệ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thống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cộng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đồng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để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đảm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“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Kế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hoạch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đảm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bảo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tài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chính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bền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200" kern="1200" dirty="0" err="1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vững</a:t>
                      </a:r>
                      <a:r>
                        <a:rPr lang="en-GB" sz="2200" kern="1200" dirty="0">
                          <a:solidFill>
                            <a:schemeClr val="tx1"/>
                          </a:solidFill>
                          <a:effectLst/>
                          <a:latin typeface="Arial (Body)"/>
                          <a:ea typeface="+mn-ea"/>
                          <a:cs typeface="+mn-cs"/>
                        </a:rPr>
                        <a:t> “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2200" kern="1200" dirty="0">
                        <a:solidFill>
                          <a:schemeClr val="tx1"/>
                        </a:solidFill>
                        <a:effectLst/>
                        <a:latin typeface="Arial (Body)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996062"/>
                  </a:ext>
                </a:extLst>
              </a:tr>
            </a:tbl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D22BE3B3-9AE9-A992-B82C-F9E4A20D04D1}"/>
              </a:ext>
            </a:extLst>
          </p:cNvPr>
          <p:cNvSpPr txBox="1">
            <a:spLocks/>
          </p:cNvSpPr>
          <p:nvPr/>
        </p:nvSpPr>
        <p:spPr>
          <a:xfrm>
            <a:off x="741507" y="718268"/>
            <a:ext cx="10173010" cy="1789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2400" b="1" dirty="0">
                <a:latin typeface="+mn-lt"/>
              </a:rPr>
              <a:t>Ý KIẾN ĐÓNG GÓP/ ĐỀ NGHỊ  </a:t>
            </a:r>
          </a:p>
        </p:txBody>
      </p:sp>
    </p:spTree>
    <p:extLst>
      <p:ext uri="{BB962C8B-B14F-4D97-AF65-F5344CB8AC3E}">
        <p14:creationId xmlns:p14="http://schemas.microsoft.com/office/powerpoint/2010/main" val="794233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1839</TotalTime>
  <Words>1980</Words>
  <Application>Microsoft Office PowerPoint</Application>
  <PresentationFormat>Widescreen</PresentationFormat>
  <Paragraphs>78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(Body)</vt:lpstr>
      <vt:lpstr>Bahnschrift SemiBold SemiConden</vt:lpstr>
      <vt:lpstr>Calibri</vt:lpstr>
      <vt:lpstr>Calibri Light</vt:lpstr>
      <vt:lpstr>Cascadia Code</vt:lpstr>
      <vt:lpstr>Office Theme</vt:lpstr>
      <vt:lpstr>PowerPoint Presentation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Cao Thi Hue Chi</dc:creator>
  <cp:lastModifiedBy>Dao Thi Diem My</cp:lastModifiedBy>
  <cp:revision>27</cp:revision>
  <dcterms:created xsi:type="dcterms:W3CDTF">2024-08-02T23:26:59Z</dcterms:created>
  <dcterms:modified xsi:type="dcterms:W3CDTF">2025-02-25T08:21:01Z</dcterms:modified>
</cp:coreProperties>
</file>